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3" r:id="rId3"/>
    <p:sldId id="290" r:id="rId4"/>
    <p:sldId id="382" r:id="rId5"/>
    <p:sldId id="304" r:id="rId6"/>
    <p:sldId id="377" r:id="rId7"/>
    <p:sldId id="376" r:id="rId8"/>
    <p:sldId id="383" r:id="rId9"/>
    <p:sldId id="374" r:id="rId10"/>
    <p:sldId id="3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924" autoAdjust="0"/>
  </p:normalViewPr>
  <p:slideViewPr>
    <p:cSldViewPr snapToGrid="0">
      <p:cViewPr varScale="1">
        <p:scale>
          <a:sx n="63" d="100"/>
          <a:sy n="63" d="100"/>
        </p:scale>
        <p:origin x="1020" y="66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194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DT27:</a:t>
            </a:r>
          </a:p>
          <a:p>
            <a:r>
              <a:rPr lang="en-US" noProof="1"/>
              <a:t>Computer Misuse Act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27E3D12-E32D-4E2A-8AC6-A64FD65499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6107" r="61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82868"/>
            <a:ext cx="654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85EEA-FD60-4961-BB28-21A561259E16}"/>
              </a:ext>
            </a:extLst>
          </p:cNvPr>
          <p:cNvSpPr/>
          <p:nvPr/>
        </p:nvSpPr>
        <p:spPr>
          <a:xfrm>
            <a:off x="246105" y="746761"/>
            <a:ext cx="5667016" cy="2682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Without them knowing, you watched your friend put their password into their phone. You then used it to gain access to their phone and download their photos.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This is breaking Section 1 (1) because you are gaining unauthorised access to your friends computer. (1)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F136C5-188B-4907-8DEC-E248BEFAD1FE}"/>
              </a:ext>
            </a:extLst>
          </p:cNvPr>
          <p:cNvSpPr/>
          <p:nvPr/>
        </p:nvSpPr>
        <p:spPr>
          <a:xfrm>
            <a:off x="246105" y="3672841"/>
            <a:ext cx="5667016" cy="2682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Your friend leaves his tablet on the couch, without his permission you access his amazon account an order a new computer console.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This is breaking Section 2 (1) because the action of ordering an item is an committing a further offence. (1)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B85275-BCB5-4F1E-9FAC-429FDB0F5092}"/>
              </a:ext>
            </a:extLst>
          </p:cNvPr>
          <p:cNvSpPr/>
          <p:nvPr/>
        </p:nvSpPr>
        <p:spPr>
          <a:xfrm>
            <a:off x="6278879" y="746760"/>
            <a:ext cx="5667016" cy="2682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downloaded a product to deploy malware to a friend’s computer, so you could control it. You didn’t even get the chance to use it.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This is breaking Section 3A (1) because you’re using software (malware) to control a friends computer. (1)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9C6E0D-CDB9-4987-9C5D-A05C22AF29C7}"/>
              </a:ext>
            </a:extLst>
          </p:cNvPr>
          <p:cNvSpPr/>
          <p:nvPr/>
        </p:nvSpPr>
        <p:spPr>
          <a:xfrm>
            <a:off x="6278879" y="3672841"/>
            <a:ext cx="5667016" cy="2682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hack into a police network. This results in delays to emergency calls. Even though it was not your intention, you were reckless in your actions.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This is breaking Section 3ZA (1) because you’re committing an offence which can cause serious harm. (1)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985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613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It’s illegal to look at or modify someone else’s files without permission. In the mind map below, provided examples of computer misuse.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E8271D-3161-497C-B1F5-96B8E5C735E1}"/>
              </a:ext>
            </a:extLst>
          </p:cNvPr>
          <p:cNvSpPr/>
          <p:nvPr/>
        </p:nvSpPr>
        <p:spPr>
          <a:xfrm>
            <a:off x="4484269" y="3276600"/>
            <a:ext cx="2420991" cy="8382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Examples of Misuse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F5584-B637-4F11-BC05-2AF6530486B9}"/>
              </a:ext>
            </a:extLst>
          </p:cNvPr>
          <p:cNvSpPr/>
          <p:nvPr/>
        </p:nvSpPr>
        <p:spPr>
          <a:xfrm>
            <a:off x="8157109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C371C-CB3B-4419-A0F5-3ED1C5AABAFD}"/>
              </a:ext>
            </a:extLst>
          </p:cNvPr>
          <p:cNvSpPr/>
          <p:nvPr/>
        </p:nvSpPr>
        <p:spPr>
          <a:xfrm>
            <a:off x="8157108" y="3352800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A309AA-DC43-4C91-8195-C45CB3B01A9D}"/>
              </a:ext>
            </a:extLst>
          </p:cNvPr>
          <p:cNvSpPr/>
          <p:nvPr/>
        </p:nvSpPr>
        <p:spPr>
          <a:xfrm>
            <a:off x="815710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9B3655-8CDD-43B6-AC32-9E5A2347E919}"/>
              </a:ext>
            </a:extLst>
          </p:cNvPr>
          <p:cNvSpPr/>
          <p:nvPr/>
        </p:nvSpPr>
        <p:spPr>
          <a:xfrm>
            <a:off x="448426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50C47E-C5FB-423B-A052-8A72A798A3F5}"/>
              </a:ext>
            </a:extLst>
          </p:cNvPr>
          <p:cNvSpPr/>
          <p:nvPr/>
        </p:nvSpPr>
        <p:spPr>
          <a:xfrm>
            <a:off x="81142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631EA0-A142-4456-BEF4-8445CAFD3A86}"/>
              </a:ext>
            </a:extLst>
          </p:cNvPr>
          <p:cNvSpPr/>
          <p:nvPr/>
        </p:nvSpPr>
        <p:spPr>
          <a:xfrm>
            <a:off x="811427" y="3352800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6234D9-3BE9-4E9C-8415-D84172312E0B}"/>
              </a:ext>
            </a:extLst>
          </p:cNvPr>
          <p:cNvSpPr/>
          <p:nvPr/>
        </p:nvSpPr>
        <p:spPr>
          <a:xfrm>
            <a:off x="4484267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2CA7A9-0E41-4673-9203-EDC6398A807A}"/>
              </a:ext>
            </a:extLst>
          </p:cNvPr>
          <p:cNvSpPr/>
          <p:nvPr/>
        </p:nvSpPr>
        <p:spPr>
          <a:xfrm>
            <a:off x="811425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6E4F5-291B-4C54-8B99-8FCAD016CAED}"/>
              </a:ext>
            </a:extLst>
          </p:cNvPr>
          <p:cNvCxnSpPr>
            <a:cxnSpLocks/>
            <a:stCxn id="11" idx="0"/>
            <a:endCxn id="18" idx="2"/>
          </p:cNvCxnSpPr>
          <p:nvPr/>
        </p:nvCxnSpPr>
        <p:spPr>
          <a:xfrm flipH="1" flipV="1">
            <a:off x="5694763" y="2395091"/>
            <a:ext cx="2" cy="88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A40FB6-6AFF-4C9B-9A7B-C78A5DD4017A}"/>
              </a:ext>
            </a:extLst>
          </p:cNvPr>
          <p:cNvCxnSpPr>
            <a:cxnSpLocks/>
            <a:stCxn id="11" idx="1"/>
            <a:endCxn id="17" idx="3"/>
          </p:cNvCxnSpPr>
          <p:nvPr/>
        </p:nvCxnSpPr>
        <p:spPr>
          <a:xfrm flipH="1">
            <a:off x="3232418" y="3695700"/>
            <a:ext cx="1251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523221-2730-4947-B376-C5D608C81A35}"/>
              </a:ext>
            </a:extLst>
          </p:cNvPr>
          <p:cNvCxnSpPr>
            <a:cxnSpLocks/>
            <a:stCxn id="11" idx="0"/>
            <a:endCxn id="22" idx="3"/>
          </p:cNvCxnSpPr>
          <p:nvPr/>
        </p:nvCxnSpPr>
        <p:spPr>
          <a:xfrm flipH="1" flipV="1">
            <a:off x="3232416" y="2052191"/>
            <a:ext cx="2462349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94EF25-8833-4DEF-84BD-7195047567D1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>
            <a:off x="6905260" y="3695700"/>
            <a:ext cx="1251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FB94D2-3B37-487E-AD28-1361DB641DB8}"/>
              </a:ext>
            </a:extLst>
          </p:cNvPr>
          <p:cNvCxnSpPr>
            <a:cxnSpLocks/>
            <a:stCxn id="11" idx="0"/>
            <a:endCxn id="12" idx="1"/>
          </p:cNvCxnSpPr>
          <p:nvPr/>
        </p:nvCxnSpPr>
        <p:spPr>
          <a:xfrm flipV="1">
            <a:off x="5694765" y="2052191"/>
            <a:ext cx="2462344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8CFE37A-1AA5-407D-B5C4-F5357187B66F}"/>
              </a:ext>
            </a:extLst>
          </p:cNvPr>
          <p:cNvCxnSpPr>
            <a:cxnSpLocks/>
            <a:stCxn id="11" idx="2"/>
            <a:endCxn id="15" idx="0"/>
          </p:cNvCxnSpPr>
          <p:nvPr/>
        </p:nvCxnSpPr>
        <p:spPr>
          <a:xfrm flipH="1">
            <a:off x="5694764" y="4114800"/>
            <a:ext cx="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F640BA6-491F-452A-BCBF-F49CB7CE437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>
            <a:off x="5694765" y="4114800"/>
            <a:ext cx="3672839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435150-3784-4876-BC1F-A3F8897FD33F}"/>
              </a:ext>
            </a:extLst>
          </p:cNvPr>
          <p:cNvCxnSpPr>
            <a:cxnSpLocks/>
            <a:stCxn id="11" idx="2"/>
            <a:endCxn id="16" idx="0"/>
          </p:cNvCxnSpPr>
          <p:nvPr/>
        </p:nvCxnSpPr>
        <p:spPr>
          <a:xfrm flipH="1">
            <a:off x="2021924" y="4114800"/>
            <a:ext cx="367284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B4BED71-2FD0-48E2-9BBF-B11DE2C82B59}"/>
              </a:ext>
            </a:extLst>
          </p:cNvPr>
          <p:cNvSpPr/>
          <p:nvPr/>
        </p:nvSpPr>
        <p:spPr>
          <a:xfrm>
            <a:off x="6925937" y="474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+mj-lt"/>
              </a:rPr>
              <a:t>Guidance</a:t>
            </a: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Think back to the 1.6 unit you did on Systems Security.</a:t>
            </a:r>
          </a:p>
        </p:txBody>
      </p:sp>
    </p:spTree>
    <p:extLst>
      <p:ext uri="{BB962C8B-B14F-4D97-AF65-F5344CB8AC3E}">
        <p14:creationId xmlns:p14="http://schemas.microsoft.com/office/powerpoint/2010/main" val="56942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613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It’s illegal to look at or modify someone else’s files without permission. In the mind map below, provided examples of computer misuse.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E8271D-3161-497C-B1F5-96B8E5C735E1}"/>
              </a:ext>
            </a:extLst>
          </p:cNvPr>
          <p:cNvSpPr/>
          <p:nvPr/>
        </p:nvSpPr>
        <p:spPr>
          <a:xfrm>
            <a:off x="4484269" y="3276600"/>
            <a:ext cx="2420991" cy="8382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Examples of Misuse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F5584-B637-4F11-BC05-2AF6530486B9}"/>
              </a:ext>
            </a:extLst>
          </p:cNvPr>
          <p:cNvSpPr/>
          <p:nvPr/>
        </p:nvSpPr>
        <p:spPr>
          <a:xfrm>
            <a:off x="8157109" y="1709291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Trojan virus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C371C-CB3B-4419-A0F5-3ED1C5AABAFD}"/>
              </a:ext>
            </a:extLst>
          </p:cNvPr>
          <p:cNvSpPr/>
          <p:nvPr/>
        </p:nvSpPr>
        <p:spPr>
          <a:xfrm>
            <a:off x="8157108" y="3352800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Spyware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A309AA-DC43-4C91-8195-C45CB3B01A9D}"/>
              </a:ext>
            </a:extLst>
          </p:cNvPr>
          <p:cNvSpPr/>
          <p:nvPr/>
        </p:nvSpPr>
        <p:spPr>
          <a:xfrm>
            <a:off x="8157108" y="5377309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Shouldering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9B3655-8CDD-43B6-AC32-9E5A2347E919}"/>
              </a:ext>
            </a:extLst>
          </p:cNvPr>
          <p:cNvSpPr/>
          <p:nvPr/>
        </p:nvSpPr>
        <p:spPr>
          <a:xfrm>
            <a:off x="4484268" y="5377309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Phishing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50C47E-C5FB-423B-A052-8A72A798A3F5}"/>
              </a:ext>
            </a:extLst>
          </p:cNvPr>
          <p:cNvSpPr/>
          <p:nvPr/>
        </p:nvSpPr>
        <p:spPr>
          <a:xfrm>
            <a:off x="811428" y="5377309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Blagging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631EA0-A142-4456-BEF4-8445CAFD3A86}"/>
              </a:ext>
            </a:extLst>
          </p:cNvPr>
          <p:cNvSpPr/>
          <p:nvPr/>
        </p:nvSpPr>
        <p:spPr>
          <a:xfrm>
            <a:off x="811427" y="3352800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Hacking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6234D9-3BE9-4E9C-8415-D84172312E0B}"/>
              </a:ext>
            </a:extLst>
          </p:cNvPr>
          <p:cNvSpPr/>
          <p:nvPr/>
        </p:nvSpPr>
        <p:spPr>
          <a:xfrm>
            <a:off x="4484267" y="1709291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Ransomware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2CA7A9-0E41-4673-9203-EDC6398A807A}"/>
              </a:ext>
            </a:extLst>
          </p:cNvPr>
          <p:cNvSpPr/>
          <p:nvPr/>
        </p:nvSpPr>
        <p:spPr>
          <a:xfrm>
            <a:off x="811425" y="1709291"/>
            <a:ext cx="242099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Brute force attack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6E4F5-291B-4C54-8B99-8FCAD016CAED}"/>
              </a:ext>
            </a:extLst>
          </p:cNvPr>
          <p:cNvCxnSpPr>
            <a:stCxn id="11" idx="0"/>
            <a:endCxn id="18" idx="2"/>
          </p:cNvCxnSpPr>
          <p:nvPr/>
        </p:nvCxnSpPr>
        <p:spPr>
          <a:xfrm flipH="1" flipV="1">
            <a:off x="5694763" y="2395091"/>
            <a:ext cx="2" cy="88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A40FB6-6AFF-4C9B-9A7B-C78A5DD4017A}"/>
              </a:ext>
            </a:extLst>
          </p:cNvPr>
          <p:cNvCxnSpPr>
            <a:stCxn id="11" idx="1"/>
            <a:endCxn id="17" idx="3"/>
          </p:cNvCxnSpPr>
          <p:nvPr/>
        </p:nvCxnSpPr>
        <p:spPr>
          <a:xfrm flipH="1">
            <a:off x="3232418" y="3695700"/>
            <a:ext cx="1251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523221-2730-4947-B376-C5D608C81A35}"/>
              </a:ext>
            </a:extLst>
          </p:cNvPr>
          <p:cNvCxnSpPr>
            <a:stCxn id="11" idx="0"/>
            <a:endCxn id="22" idx="3"/>
          </p:cNvCxnSpPr>
          <p:nvPr/>
        </p:nvCxnSpPr>
        <p:spPr>
          <a:xfrm flipH="1" flipV="1">
            <a:off x="3232416" y="2052191"/>
            <a:ext cx="2462349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94EF25-8833-4DEF-84BD-7195047567D1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6905260" y="3695700"/>
            <a:ext cx="1251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FB94D2-3B37-487E-AD28-1361DB641DB8}"/>
              </a:ext>
            </a:extLst>
          </p:cNvPr>
          <p:cNvCxnSpPr>
            <a:stCxn id="11" idx="0"/>
            <a:endCxn id="12" idx="1"/>
          </p:cNvCxnSpPr>
          <p:nvPr/>
        </p:nvCxnSpPr>
        <p:spPr>
          <a:xfrm flipV="1">
            <a:off x="5694765" y="2052191"/>
            <a:ext cx="2462344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8CFE37A-1AA5-407D-B5C4-F5357187B66F}"/>
              </a:ext>
            </a:extLst>
          </p:cNvPr>
          <p:cNvCxnSpPr>
            <a:stCxn id="11" idx="2"/>
            <a:endCxn id="15" idx="0"/>
          </p:cNvCxnSpPr>
          <p:nvPr/>
        </p:nvCxnSpPr>
        <p:spPr>
          <a:xfrm flipH="1">
            <a:off x="5694764" y="4114800"/>
            <a:ext cx="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F640BA6-491F-452A-BCBF-F49CB7CE4370}"/>
              </a:ext>
            </a:extLst>
          </p:cNvPr>
          <p:cNvCxnSpPr>
            <a:stCxn id="11" idx="2"/>
            <a:endCxn id="14" idx="0"/>
          </p:cNvCxnSpPr>
          <p:nvPr/>
        </p:nvCxnSpPr>
        <p:spPr>
          <a:xfrm>
            <a:off x="5694765" y="4114800"/>
            <a:ext cx="3672839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435150-3784-4876-BC1F-A3F8897FD33F}"/>
              </a:ext>
            </a:extLst>
          </p:cNvPr>
          <p:cNvCxnSpPr>
            <a:stCxn id="11" idx="2"/>
            <a:endCxn id="16" idx="0"/>
          </p:cNvCxnSpPr>
          <p:nvPr/>
        </p:nvCxnSpPr>
        <p:spPr>
          <a:xfrm flipH="1">
            <a:off x="2021924" y="4114800"/>
            <a:ext cx="367284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63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The Computer Misuse Act 1990 is an act to make provision for securing computer material against unauthorised access or modification; and for connected purposes.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examples of Computer Misuse.</a:t>
            </a:r>
          </a:p>
          <a:p>
            <a:r>
              <a:rPr lang="en-GB" dirty="0"/>
              <a:t>Identify five sections of the Computer Misuse Act and provide examples of unlawful activity.</a:t>
            </a:r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72082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DDC4DC0-EB8A-45BF-83A2-9F7DC1B062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1521" r="31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5290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43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Computer Misuse Act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There are five sections of the Computer Misuse Act that are key: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F9BAC6A-2CE9-4C57-8191-02FAA9029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866574"/>
              </p:ext>
            </p:extLst>
          </p:nvPr>
        </p:nvGraphicFramePr>
        <p:xfrm>
          <a:off x="157163" y="1458912"/>
          <a:ext cx="11138376" cy="4203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6027">
                  <a:extLst>
                    <a:ext uri="{9D8B030D-6E8A-4147-A177-3AD203B41FA5}">
                      <a16:colId xmlns:a16="http://schemas.microsoft.com/office/drawing/2014/main" val="4025805374"/>
                    </a:ext>
                  </a:extLst>
                </a:gridCol>
                <a:gridCol w="9452349">
                  <a:extLst>
                    <a:ext uri="{9D8B030D-6E8A-4147-A177-3AD203B41FA5}">
                      <a16:colId xmlns:a16="http://schemas.microsoft.com/office/drawing/2014/main" val="2503941459"/>
                    </a:ext>
                  </a:extLst>
                </a:gridCol>
              </a:tblGrid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Section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Law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112472"/>
                  </a:ext>
                </a:extLst>
              </a:tr>
              <a:tr h="6877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to computer material.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4040162"/>
                  </a:ext>
                </a:extLst>
              </a:tr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2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with intent to commit or facilitate commission of further offences.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90131"/>
                  </a:ext>
                </a:extLst>
              </a:tr>
              <a:tr h="687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3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with intent to impair, or with recklessness as to impairing, operation of computer.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885259"/>
                  </a:ext>
                </a:extLst>
              </a:tr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3ZA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acts causing, or creating risk of serious damage.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3303144"/>
                  </a:ext>
                </a:extLst>
              </a:tr>
              <a:tr h="734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3A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Making, supplying or obtaining articles for use in another computer misuse act offence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98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093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Now you’re going to be given a set of scenarios. Identify which section of the Computer Misuse Act is being breached by ticking the appropriate box.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41DD09-7B87-4D20-A68B-EFD27F4A5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93593"/>
              </p:ext>
            </p:extLst>
          </p:nvPr>
        </p:nvGraphicFramePr>
        <p:xfrm>
          <a:off x="157162" y="1634066"/>
          <a:ext cx="11516358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74840">
                  <a:extLst>
                    <a:ext uri="{9D8B030D-6E8A-4147-A177-3AD203B41FA5}">
                      <a16:colId xmlns:a16="http://schemas.microsoft.com/office/drawing/2014/main" val="3619659969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58311525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165258728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4044351627"/>
                    </a:ext>
                  </a:extLst>
                </a:gridCol>
                <a:gridCol w="899160">
                  <a:extLst>
                    <a:ext uri="{9D8B030D-6E8A-4147-A177-3AD203B41FA5}">
                      <a16:colId xmlns:a16="http://schemas.microsoft.com/office/drawing/2014/main" val="3834559107"/>
                    </a:ext>
                  </a:extLst>
                </a:gridCol>
                <a:gridCol w="853438">
                  <a:extLst>
                    <a:ext uri="{9D8B030D-6E8A-4147-A177-3AD203B41FA5}">
                      <a16:colId xmlns:a16="http://schemas.microsoft.com/office/drawing/2014/main" val="2226581649"/>
                    </a:ext>
                  </a:extLst>
                </a:gridCol>
              </a:tblGrid>
              <a:tr h="70950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Scenario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2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3ZA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92826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shoulder surf as your friend enters their username and password, you remember their login details and login into their account.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138823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hacked into the computer system of a Government Agency and were reckless as to the consequences. National security was undermined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86452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Without their permission, you accessed your friend’s smartphone, obtaining their bank details, so you could transfer money from their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738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download software so you can bypass login credentials and hack into your friends laptop, but you’ve not even had a chance to use it yet.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1530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You’re playing an online game, but your friend is scoring higher than you. You use a booter to knock them offline and thereby win the game.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700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377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Now you’re going to be given a set of scenarios. Identify which section of the Computer Misuse Act is being breached by ticking the appropriate box.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41DD09-7B87-4D20-A68B-EFD27F4A510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7162" y="1634066"/>
          <a:ext cx="11516358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74840">
                  <a:extLst>
                    <a:ext uri="{9D8B030D-6E8A-4147-A177-3AD203B41FA5}">
                      <a16:colId xmlns:a16="http://schemas.microsoft.com/office/drawing/2014/main" val="3619659969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58311525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165258728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4044351627"/>
                    </a:ext>
                  </a:extLst>
                </a:gridCol>
                <a:gridCol w="899160">
                  <a:extLst>
                    <a:ext uri="{9D8B030D-6E8A-4147-A177-3AD203B41FA5}">
                      <a16:colId xmlns:a16="http://schemas.microsoft.com/office/drawing/2014/main" val="3834559107"/>
                    </a:ext>
                  </a:extLst>
                </a:gridCol>
                <a:gridCol w="853438">
                  <a:extLst>
                    <a:ext uri="{9D8B030D-6E8A-4147-A177-3AD203B41FA5}">
                      <a16:colId xmlns:a16="http://schemas.microsoft.com/office/drawing/2014/main" val="2226581649"/>
                    </a:ext>
                  </a:extLst>
                </a:gridCol>
              </a:tblGrid>
              <a:tr h="70950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Scenario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2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3ZA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92826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shoulder surf as your friend enters their username and password, you remember their login details and login into their account.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138823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hacked into the computer system of a Government Agency and were reckless as to the consequences. National security was undermined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  <a:sym typeface="Wingdings" panose="05000000000000000000" pitchFamily="2" charset="2"/>
                        </a:rPr>
                        <a:t>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86452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Without their permission, you accessed your friend’s smartphone, obtaining their bank details, so you could transfer money from their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738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download software so you can bypass login credentials and hack into your friends laptop, but you’ve not even had a chance to use it yet.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1530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You’re playing an online game, but your friend is scoring higher than you. You use a booter to knock them offline and thereby win the game.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700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840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82868"/>
            <a:ext cx="654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85EEA-FD60-4961-BB28-21A561259E16}"/>
              </a:ext>
            </a:extLst>
          </p:cNvPr>
          <p:cNvSpPr/>
          <p:nvPr/>
        </p:nvSpPr>
        <p:spPr>
          <a:xfrm>
            <a:off x="246105" y="74676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Without them knowing, you watched your friend put their password into their phone. You then used it to gain access to their phone and download their photos.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F136C5-188B-4907-8DEC-E248BEFAD1FE}"/>
              </a:ext>
            </a:extLst>
          </p:cNvPr>
          <p:cNvSpPr/>
          <p:nvPr/>
        </p:nvSpPr>
        <p:spPr>
          <a:xfrm>
            <a:off x="246105" y="367284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Your friend leaves his tablet on the couch, without his permission you access his amazon account an order a new computer console.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B85275-BCB5-4F1E-9FAC-429FDB0F5092}"/>
              </a:ext>
            </a:extLst>
          </p:cNvPr>
          <p:cNvSpPr/>
          <p:nvPr/>
        </p:nvSpPr>
        <p:spPr>
          <a:xfrm>
            <a:off x="6278879" y="746760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downloaded a product to deploy malware to a friend’s computer, so you could control it. You didn’t even get the chance to use it.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9C6E0D-CDB9-4987-9C5D-A05C22AF29C7}"/>
              </a:ext>
            </a:extLst>
          </p:cNvPr>
          <p:cNvSpPr/>
          <p:nvPr/>
        </p:nvSpPr>
        <p:spPr>
          <a:xfrm>
            <a:off x="6278879" y="367284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hack into a police network. This results in delays to emergency calls. Even though it was not your intention, you were reckless in your actions.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2988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1051</Words>
  <Application>Microsoft Office PowerPoint</Application>
  <PresentationFormat>Widescreen</PresentationFormat>
  <Paragraphs>125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2021-07-04T09:39:53Z</dcterms:modified>
</cp:coreProperties>
</file>